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Franklin Gothic Heavy" panose="020B0903020102020204" pitchFamily="34" charset="0"/>
      <p:regular r:id="rId10"/>
      <p:italic r:id="rId11"/>
    </p:embeddedFont>
    <p:embeddedFont>
      <p:font typeface="Instrument Sans Medium" panose="020B0604020202020204" charset="0"/>
      <p:regular r:id="rId12"/>
    </p:embeddedFont>
    <p:embeddedFont>
      <p:font typeface="Open Sans" panose="020B0606030504020204" pitchFamily="34" charset="0"/>
      <p:regular r:id="rId1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F00F"/>
    <a:srgbClr val="FEFEFE"/>
    <a:srgbClr val="385723"/>
    <a:srgbClr val="1F1F1F"/>
    <a:srgbClr val="F5F547"/>
    <a:srgbClr val="013E1F"/>
    <a:srgbClr val="3E3E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4" d="100"/>
          <a:sy n="64" d="100"/>
        </p:scale>
        <p:origin x="64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3485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hyperlink" Target="https://forsythx.github.io/fk-krasnodar/glava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5486400" cy="8229600"/>
          </a:xfrm>
          <a:prstGeom prst="rect">
            <a:avLst/>
          </a:prstGeom>
          <a:solidFill>
            <a:srgbClr val="DFDFE0"/>
          </a:solidFill>
          <a:ln/>
        </p:spPr>
      </p:sp>
      <p:sp>
        <p:nvSpPr>
          <p:cNvPr id="5" name="Text 1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Franklin Gothic Heavy" panose="020B0903020102020204" pitchFamily="34" charset="0"/>
                <a:ea typeface="Instrument Sans Medium" pitchFamily="34" charset="-122"/>
                <a:cs typeface="Instrument Sans Medium" pitchFamily="34" charset="-120"/>
              </a:rPr>
              <a:t>Футбольный клуб «Краснодар»</a:t>
            </a:r>
            <a:endParaRPr lang="en-US" sz="4450" dirty="0">
              <a:latin typeface="Franklin Gothic Heavy" panose="020B09030201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Минимализм. Спорт. Динамика.</a:t>
            </a:r>
            <a:endParaRPr lang="en-US" sz="175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C1FF93-31E7-25A5-0196-E06E645FC48B}"/>
              </a:ext>
            </a:extLst>
          </p:cNvPr>
          <p:cNvSpPr txBox="1"/>
          <p:nvPr/>
        </p:nvSpPr>
        <p:spPr>
          <a:xfrm>
            <a:off x="12100408" y="7446941"/>
            <a:ext cx="2414245" cy="690061"/>
          </a:xfrm>
          <a:prstGeom prst="rect">
            <a:avLst/>
          </a:prstGeom>
          <a:solidFill>
            <a:srgbClr val="1F1F1F"/>
          </a:solidFill>
          <a:ln>
            <a:solidFill>
              <a:srgbClr val="1F1F1F"/>
            </a:solidFill>
          </a:ln>
        </p:spPr>
        <p:txBody>
          <a:bodyPr wrap="square">
            <a:spAutoFit/>
          </a:bodyPr>
          <a:lstStyle/>
          <a:p>
            <a:pPr marL="0" indent="0" algn="l">
              <a:lnSpc>
                <a:spcPts val="5550"/>
              </a:lnSpc>
              <a:buNone/>
            </a:pPr>
            <a:endParaRPr lang="en-US" sz="18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72FE614B-A59A-FB39-ECEC-88B883B92B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250" r="31250"/>
          <a:stretch>
            <a:fillRect/>
          </a:stretch>
        </p:blipFill>
        <p:spPr>
          <a:xfrm>
            <a:off x="0" y="0"/>
            <a:ext cx="550926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98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ПУТЬ К СЛАВЕ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443276"/>
            <a:ext cx="63703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Franklin Gothic Heavy" panose="020B0903020102020204" pitchFamily="34" charset="0"/>
                <a:ea typeface="Instrument Sans Medium" pitchFamily="34" charset="-122"/>
                <a:cs typeface="Instrument Sans Medium" pitchFamily="34" charset="-120"/>
              </a:rPr>
              <a:t>Академия «Краснодар»</a:t>
            </a:r>
            <a:endParaRPr lang="en-US" sz="4450" dirty="0">
              <a:latin typeface="Franklin Gothic Heavy" panose="020B0903020102020204" pitchFamily="34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92216"/>
            <a:ext cx="4158615" cy="257020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5289233"/>
            <a:ext cx="41586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Воспитываем будущих чемпионов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133981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 2008 года мы инвестируем в будущее российского футбола, развивая таланты с юного возраста.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2492216"/>
            <a:ext cx="4158615" cy="257020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5893" y="5289233"/>
            <a:ext cx="36887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Современная база «Четук»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235893" y="5779651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Наши игроки тренируются на одной из лучших спортивных баз страны с передовым оборудованием и под руководством опытных наставников.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2492216"/>
            <a:ext cx="4158615" cy="257020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7995" y="5289233"/>
            <a:ext cx="36262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Тысячи молодых талантов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677995" y="5779651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Мы помогаем каждому игроку пройти путь от первых шагов в футболе до профессиональной карьеры.</a:t>
            </a:r>
            <a:endParaRPr lang="en-US" sz="17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9AE744-7D34-64E1-AA3A-3B32049EB0C8}"/>
              </a:ext>
            </a:extLst>
          </p:cNvPr>
          <p:cNvSpPr txBox="1"/>
          <p:nvPr/>
        </p:nvSpPr>
        <p:spPr>
          <a:xfrm>
            <a:off x="12100408" y="7446941"/>
            <a:ext cx="2414245" cy="690061"/>
          </a:xfrm>
          <a:prstGeom prst="rect">
            <a:avLst/>
          </a:prstGeom>
          <a:solidFill>
            <a:srgbClr val="1F1F1F"/>
          </a:solidFill>
          <a:ln>
            <a:solidFill>
              <a:srgbClr val="1F1F1F"/>
            </a:solidFill>
          </a:ln>
        </p:spPr>
        <p:txBody>
          <a:bodyPr wrap="square">
            <a:spAutoFit/>
          </a:bodyPr>
          <a:lstStyle/>
          <a:p>
            <a:pPr marL="0" indent="0" algn="l">
              <a:lnSpc>
                <a:spcPts val="5550"/>
              </a:lnSpc>
              <a:buNone/>
            </a:pP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746284"/>
            <a:ext cx="1771293" cy="426244"/>
          </a:xfrm>
          <a:prstGeom prst="roundRect">
            <a:avLst>
              <a:gd name="adj" fmla="val 6386"/>
            </a:avLst>
          </a:prstGeom>
          <a:solidFill>
            <a:srgbClr val="A9F00F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814268"/>
            <a:ext cx="1499116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latin typeface="Open Sans" pitchFamily="34" charset="0"/>
                <a:ea typeface="Open Sans" pitchFamily="34" charset="-122"/>
                <a:cs typeface="Open Sans" pitchFamily="34" charset="-120"/>
              </a:rPr>
              <a:t>НАША КОМАНДА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2632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Franklin Gothic Heavy" panose="020B0903020102020204" pitchFamily="34" charset="0"/>
                <a:ea typeface="Instrument Sans Medium" pitchFamily="34" charset="-122"/>
                <a:cs typeface="Instrument Sans Medium" pitchFamily="34" charset="-120"/>
              </a:rPr>
              <a:t>Игроки команды</a:t>
            </a:r>
            <a:endParaRPr lang="en-US" sz="4450" dirty="0">
              <a:latin typeface="Franklin Gothic Heavy" panose="020B09030201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2516267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Капитан </a:t>
            </a:r>
            <a:r>
              <a:rPr lang="en-US" sz="1750" dirty="0">
                <a:solidFill>
                  <a:srgbClr val="F5F547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Эдуард Сперцян</a:t>
            </a: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— не просто лидер на поле, а истинный символ духа и страсти «Краснодара». Его харизма и мастерство вдохновляют всю команду и болельщиков.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171950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 сезоне 2025/26 нашими звёздами стали </a:t>
            </a:r>
            <a:r>
              <a:rPr lang="en-US" sz="1750" dirty="0">
                <a:solidFill>
                  <a:srgbClr val="F5F547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Станислав Агкацев</a:t>
            </a: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sz="1750" dirty="0">
                <a:solidFill>
                  <a:srgbClr val="F5F547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Жубал</a:t>
            </a: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и </a:t>
            </a:r>
            <a:r>
              <a:rPr lang="en-US" sz="1750" dirty="0">
                <a:solidFill>
                  <a:srgbClr val="F5F547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Густаво Сантос</a:t>
            </a: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 Их выдающиеся выступления принесли клубу долгожданный чемпионский титул и новые амбиции.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827633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Команда «быков» — это сплочённый коллектив, который показал невероятную волю к победе, став </a:t>
            </a:r>
            <a:r>
              <a:rPr lang="en-US" sz="1750" dirty="0">
                <a:solidFill>
                  <a:srgbClr val="F5F547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чемпионом России 2024/25</a:t>
            </a: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и нацелился на новые вершины в европейском футболе.</a:t>
            </a:r>
            <a:endParaRPr lang="en-US" sz="17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F6D584-94C3-2487-F26B-301066520295}"/>
              </a:ext>
            </a:extLst>
          </p:cNvPr>
          <p:cNvSpPr txBox="1"/>
          <p:nvPr/>
        </p:nvSpPr>
        <p:spPr>
          <a:xfrm>
            <a:off x="12100408" y="7446941"/>
            <a:ext cx="2414245" cy="690061"/>
          </a:xfrm>
          <a:prstGeom prst="rect">
            <a:avLst/>
          </a:prstGeom>
          <a:solidFill>
            <a:srgbClr val="1F1F1F"/>
          </a:solidFill>
          <a:ln>
            <a:solidFill>
              <a:srgbClr val="1F1F1F"/>
            </a:solidFill>
          </a:ln>
        </p:spPr>
        <p:txBody>
          <a:bodyPr wrap="square">
            <a:spAutoFit/>
          </a:bodyPr>
          <a:lstStyle/>
          <a:p>
            <a:pPr marL="0" indent="0" algn="l">
              <a:lnSpc>
                <a:spcPts val="5550"/>
              </a:lnSpc>
              <a:buNone/>
            </a:pPr>
            <a:endParaRPr lang="en-US" sz="1800" dirty="0"/>
          </a:p>
        </p:txBody>
      </p:sp>
      <p:pic>
        <p:nvPicPr>
          <p:cNvPr id="14" name="Image 0">
            <a:extLst>
              <a:ext uri="{FF2B5EF4-FFF2-40B4-BE49-F238E27FC236}">
                <a16:creationId xmlns:a16="http://schemas.microsoft.com/office/drawing/2014/main" id="{85947631-99FF-6934-1311-070174B9D98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067946" y="2107942"/>
            <a:ext cx="4032462" cy="226826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DDC242B3-127F-9DDB-B752-36763BC5AF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7946" y="5043362"/>
            <a:ext cx="4032462" cy="224144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15472"/>
            <a:ext cx="63187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Franklin Gothic Heavy" panose="020B0903020102020204" pitchFamily="34" charset="0"/>
                <a:ea typeface="Instrument Sans Medium" pitchFamily="34" charset="-122"/>
                <a:cs typeface="Instrument Sans Medium" pitchFamily="34" charset="-120"/>
              </a:rPr>
              <a:t>Награды и достижения</a:t>
            </a:r>
            <a:endParaRPr lang="en-US" sz="4450" dirty="0">
              <a:latin typeface="Franklin Gothic Heavy" panose="020B0903020102020204" pitchFamily="3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2077879"/>
            <a:ext cx="2173724" cy="1669852"/>
          </a:xfrm>
          <a:prstGeom prst="roundRect">
            <a:avLst>
              <a:gd name="adj" fmla="val 2038"/>
            </a:avLst>
          </a:prstGeom>
          <a:solidFill>
            <a:srgbClr val="A9F00F"/>
          </a:solidFill>
          <a:ln/>
        </p:spPr>
      </p:sp>
      <p:sp>
        <p:nvSpPr>
          <p:cNvPr id="4" name="Text 2"/>
          <p:cNvSpPr/>
          <p:nvPr/>
        </p:nvSpPr>
        <p:spPr>
          <a:xfrm>
            <a:off x="1721167" y="2713434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3194328" y="2304693"/>
            <a:ext cx="34475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Бронзовые призёры РПЛ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2795111"/>
            <a:ext cx="1041546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Трижды поднимались на пьедестал чемпионата России, демонстрируя стабильно высокий уровень игры.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732490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575757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861078"/>
            <a:ext cx="4347567" cy="1669852"/>
          </a:xfrm>
          <a:prstGeom prst="roundRect">
            <a:avLst>
              <a:gd name="adj" fmla="val 2038"/>
            </a:avLst>
          </a:prstGeom>
          <a:solidFill>
            <a:srgbClr val="A9F00F"/>
          </a:solidFill>
          <a:ln/>
        </p:spPr>
      </p:sp>
      <p:sp>
        <p:nvSpPr>
          <p:cNvPr id="9" name="Text 7"/>
          <p:cNvSpPr/>
          <p:nvPr/>
        </p:nvSpPr>
        <p:spPr>
          <a:xfrm>
            <a:off x="2808089" y="449663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5368171" y="4087892"/>
            <a:ext cx="32257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err="1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Финалист</a:t>
            </a: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Кубка России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578310"/>
            <a:ext cx="824162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Дважды останавливались в шаге от Кубка в 2013/14 и 2022/23, каждый раз показывая характер и волю к победе.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515689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575757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644277"/>
            <a:ext cx="6521410" cy="1669852"/>
          </a:xfrm>
          <a:prstGeom prst="roundRect">
            <a:avLst>
              <a:gd name="adj" fmla="val 2038"/>
            </a:avLst>
          </a:prstGeom>
          <a:solidFill>
            <a:srgbClr val="A9F00F"/>
          </a:solidFill>
          <a:ln/>
        </p:spPr>
      </p:sp>
      <p:sp>
        <p:nvSpPr>
          <p:cNvPr id="14" name="Text 12"/>
          <p:cNvSpPr/>
          <p:nvPr/>
        </p:nvSpPr>
        <p:spPr>
          <a:xfrm>
            <a:off x="3895011" y="627983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3"/>
          <p:cNvSpPr/>
          <p:nvPr/>
        </p:nvSpPr>
        <p:spPr>
          <a:xfrm>
            <a:off x="7542014" y="5871091"/>
            <a:ext cx="34441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Чемпион России 2024/25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361509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Историческая победа! Первый чемпионский титул, который навсегда вписан в историю клуба.</a:t>
            </a:r>
            <a:endParaRPr lang="en-US" sz="175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7A961C-88DF-B0F3-D00B-E140C9126869}"/>
              </a:ext>
            </a:extLst>
          </p:cNvPr>
          <p:cNvSpPr txBox="1"/>
          <p:nvPr/>
        </p:nvSpPr>
        <p:spPr>
          <a:xfrm>
            <a:off x="12100408" y="7446941"/>
            <a:ext cx="2414245" cy="690061"/>
          </a:xfrm>
          <a:prstGeom prst="rect">
            <a:avLst/>
          </a:prstGeom>
          <a:solidFill>
            <a:srgbClr val="1F1F1F"/>
          </a:solidFill>
          <a:ln>
            <a:solidFill>
              <a:srgbClr val="1F1F1F"/>
            </a:solidFill>
          </a:ln>
        </p:spPr>
        <p:txBody>
          <a:bodyPr wrap="square">
            <a:spAutoFit/>
          </a:bodyPr>
          <a:lstStyle/>
          <a:p>
            <a:pPr marL="0" indent="0" algn="l">
              <a:lnSpc>
                <a:spcPts val="5550"/>
              </a:lnSpc>
              <a:buNone/>
            </a:pPr>
            <a:endParaRPr lang="en-US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042422" y="1445538"/>
            <a:ext cx="1985843" cy="248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ПРИСОЕДИНЯЙСЯ</a:t>
            </a:r>
            <a:endParaRPr lang="en-US" sz="1550" dirty="0"/>
          </a:p>
        </p:txBody>
      </p:sp>
      <p:sp>
        <p:nvSpPr>
          <p:cNvPr id="4" name="Text 1"/>
          <p:cNvSpPr/>
          <p:nvPr/>
        </p:nvSpPr>
        <p:spPr>
          <a:xfrm>
            <a:off x="6042422" y="1757243"/>
            <a:ext cx="4086582" cy="496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EFEFE"/>
                </a:solidFill>
                <a:latin typeface="Franklin Gothic Heavy" panose="020B0903020102020204" pitchFamily="34" charset="0"/>
                <a:ea typeface="Instrument Sans Medium" pitchFamily="34" charset="-122"/>
                <a:cs typeface="Instrument Sans Medium" pitchFamily="34" charset="-120"/>
              </a:rPr>
              <a:t>Подача заявки в клуб</a:t>
            </a:r>
            <a:endParaRPr lang="en-US" sz="3100" dirty="0">
              <a:latin typeface="Franklin Gothic Heavy" panose="020B09030201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042422" y="2491978"/>
            <a:ext cx="8031956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Мечтаешь стать частью профессионального футбола? «Краснодар» открывает двери для молодых талантов!</a:t>
            </a:r>
            <a:endParaRPr lang="en-US" sz="1250" dirty="0"/>
          </a:p>
        </p:txBody>
      </p:sp>
      <p:sp>
        <p:nvSpPr>
          <p:cNvPr id="6" name="Shape 3"/>
          <p:cNvSpPr/>
          <p:nvPr/>
        </p:nvSpPr>
        <p:spPr>
          <a:xfrm>
            <a:off x="6042422" y="3178850"/>
            <a:ext cx="3936563" cy="1723192"/>
          </a:xfrm>
          <a:prstGeom prst="roundRect">
            <a:avLst>
              <a:gd name="adj" fmla="val 6368"/>
            </a:avLst>
          </a:prstGeom>
          <a:solidFill>
            <a:srgbClr val="1F1F1F"/>
          </a:solidFill>
          <a:ln w="22860">
            <a:solidFill>
              <a:srgbClr val="575757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6019562" y="3178850"/>
            <a:ext cx="91440" cy="1723192"/>
          </a:xfrm>
          <a:prstGeom prst="roundRect">
            <a:avLst>
              <a:gd name="adj" fmla="val 26061"/>
            </a:avLst>
          </a:prstGeom>
          <a:solidFill>
            <a:srgbClr val="A9F00F"/>
          </a:solidFill>
          <a:ln/>
        </p:spPr>
      </p:sp>
      <p:sp>
        <p:nvSpPr>
          <p:cNvPr id="8" name="Text 5"/>
          <p:cNvSpPr/>
          <p:nvPr/>
        </p:nvSpPr>
        <p:spPr>
          <a:xfrm>
            <a:off x="6292691" y="3360539"/>
            <a:ext cx="2504837" cy="248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Путь к профессионализму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292691" y="3704034"/>
            <a:ext cx="3504605" cy="1016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Мы предлагаем комплексную программу развития для игроков всех возрастов, от начальной подготовки до выступления на высшем уровне.</a:t>
            </a:r>
            <a:endParaRPr lang="en-US" sz="1250" dirty="0"/>
          </a:p>
        </p:txBody>
      </p:sp>
      <p:sp>
        <p:nvSpPr>
          <p:cNvPr id="10" name="Shape 7"/>
          <p:cNvSpPr/>
          <p:nvPr/>
        </p:nvSpPr>
        <p:spPr>
          <a:xfrm>
            <a:off x="10137815" y="3178850"/>
            <a:ext cx="3936563" cy="1723192"/>
          </a:xfrm>
          <a:prstGeom prst="roundRect">
            <a:avLst>
              <a:gd name="adj" fmla="val 6368"/>
            </a:avLst>
          </a:prstGeom>
          <a:solidFill>
            <a:srgbClr val="1F1F1F"/>
          </a:solidFill>
          <a:ln w="22860">
            <a:solidFill>
              <a:srgbClr val="575757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10114955" y="3178850"/>
            <a:ext cx="91440" cy="1723192"/>
          </a:xfrm>
          <a:prstGeom prst="roundRect">
            <a:avLst>
              <a:gd name="adj" fmla="val 26061"/>
            </a:avLst>
          </a:prstGeom>
          <a:solidFill>
            <a:srgbClr val="A9F00F"/>
          </a:solidFill>
          <a:ln/>
        </p:spPr>
      </p:sp>
      <p:sp>
        <p:nvSpPr>
          <p:cNvPr id="12" name="Text 9"/>
          <p:cNvSpPr/>
          <p:nvPr/>
        </p:nvSpPr>
        <p:spPr>
          <a:xfrm>
            <a:off x="10388084" y="3360539"/>
            <a:ext cx="2317433" cy="248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Удобная онлайн-форма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10388084" y="3704034"/>
            <a:ext cx="3504605" cy="1016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Запишись в академию или на пробную тренировку всего в несколько кликов на нашем сайте. Это твой первый шаг к большой игре!</a:t>
            </a:r>
            <a:endParaRPr lang="en-US" sz="1250" dirty="0"/>
          </a:p>
        </p:txBody>
      </p:sp>
      <p:sp>
        <p:nvSpPr>
          <p:cNvPr id="14" name="Shape 11"/>
          <p:cNvSpPr/>
          <p:nvPr/>
        </p:nvSpPr>
        <p:spPr>
          <a:xfrm>
            <a:off x="6042422" y="5060871"/>
            <a:ext cx="3936563" cy="1723192"/>
          </a:xfrm>
          <a:prstGeom prst="roundRect">
            <a:avLst>
              <a:gd name="adj" fmla="val 6368"/>
            </a:avLst>
          </a:prstGeom>
          <a:solidFill>
            <a:srgbClr val="1F1F1F"/>
          </a:solidFill>
          <a:ln w="22860">
            <a:solidFill>
              <a:srgbClr val="575757"/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6019562" y="5060871"/>
            <a:ext cx="91440" cy="1723192"/>
          </a:xfrm>
          <a:prstGeom prst="roundRect">
            <a:avLst>
              <a:gd name="adj" fmla="val 26061"/>
            </a:avLst>
          </a:prstGeom>
          <a:solidFill>
            <a:srgbClr val="A9F00F"/>
          </a:solidFill>
          <a:ln/>
        </p:spPr>
      </p:sp>
      <p:sp>
        <p:nvSpPr>
          <p:cNvPr id="16" name="Text 13"/>
          <p:cNvSpPr/>
          <p:nvPr/>
        </p:nvSpPr>
        <p:spPr>
          <a:xfrm>
            <a:off x="6292691" y="5242560"/>
            <a:ext cx="2437567" cy="248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Развитие каждого игрока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6292691" y="5586055"/>
            <a:ext cx="3504605" cy="1016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Мы верим в потенциал каждого и предоставляем все условия для роста: от индивидуальных тренировок до психологической поддержки.</a:t>
            </a:r>
            <a:endParaRPr lang="en-US" sz="125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FB7452-4147-2CA6-D372-5D2AF77333D3}"/>
              </a:ext>
            </a:extLst>
          </p:cNvPr>
          <p:cNvSpPr txBox="1"/>
          <p:nvPr/>
        </p:nvSpPr>
        <p:spPr>
          <a:xfrm>
            <a:off x="12100408" y="7446941"/>
            <a:ext cx="2414245" cy="690061"/>
          </a:xfrm>
          <a:prstGeom prst="rect">
            <a:avLst/>
          </a:prstGeom>
          <a:solidFill>
            <a:srgbClr val="1F1F1F"/>
          </a:solidFill>
          <a:ln>
            <a:solidFill>
              <a:srgbClr val="1F1F1F"/>
            </a:solidFill>
          </a:ln>
        </p:spPr>
        <p:txBody>
          <a:bodyPr wrap="square">
            <a:spAutoFit/>
          </a:bodyPr>
          <a:lstStyle/>
          <a:p>
            <a:pPr marL="0" indent="0" algn="l">
              <a:lnSpc>
                <a:spcPts val="5550"/>
              </a:lnSpc>
              <a:buNone/>
            </a:pPr>
            <a:endParaRPr lang="en-US" sz="1800" dirty="0"/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622E4A7A-7FEB-5AD1-10D1-B00EDB8EE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445"/>
            <a:ext cx="5486400" cy="8206155"/>
          </a:xfrm>
          <a:prstGeom prst="rect">
            <a:avLst/>
          </a:prstGeom>
        </p:spPr>
      </p:pic>
      <p:pic>
        <p:nvPicPr>
          <p:cNvPr id="29" name="Image 0" descr="preencoded.png">
            <a:hlinkClick r:id="rId4"/>
            <a:extLst>
              <a:ext uri="{FF2B5EF4-FFF2-40B4-BE49-F238E27FC236}">
                <a16:creationId xmlns:a16="http://schemas.microsoft.com/office/drawing/2014/main" id="{73712AAF-1625-A639-0C4D-C6191CB5E3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9577" y="5515784"/>
            <a:ext cx="2641617" cy="81336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968931"/>
            <a:ext cx="1574959" cy="441484"/>
          </a:xfrm>
          <a:prstGeom prst="roundRect">
            <a:avLst>
              <a:gd name="adj" fmla="val 6165"/>
            </a:avLst>
          </a:prstGeom>
          <a:noFill/>
          <a:ln w="7620">
            <a:solidFill>
              <a:srgbClr val="A9F00F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937498" y="1044535"/>
            <a:ext cx="128754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A9F00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РАЗВЛЕЧЕНИЯ</a:t>
            </a:r>
            <a:endParaRPr lang="en-US" sz="1400" dirty="0">
              <a:solidFill>
                <a:srgbClr val="A9F00F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150114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Franklin Gothic Heavy" panose="020B0903020102020204" pitchFamily="34" charset="0"/>
                <a:ea typeface="Instrument Sans Medium" pitchFamily="34" charset="-122"/>
                <a:cs typeface="Instrument Sans Medium" pitchFamily="34" charset="-120"/>
              </a:rPr>
              <a:t>Мини-игра на сайте</a:t>
            </a:r>
            <a:endParaRPr lang="en-US" sz="4450" dirty="0">
              <a:latin typeface="Franklin Gothic Heavy" panose="020B09030201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2754154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Прими участие в нашем интерактивном футбольном вызове, разработанном специально для болельщиков и юных футболистов. Проверь свои навыки и почувствуй себя звездой поля!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40983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Тренируй точность удара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5203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Развивай скорость реакции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2942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Соревнуйся с другими фанатами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86120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9F00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Лучшие результаты </a:t>
            </a: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публикуются на главной странице клуба, давая тебе шанс прославиться среди тысяч болельщиков!</a:t>
            </a:r>
            <a:endParaRPr lang="en-US" sz="17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232157-C0BA-0550-6793-EEC79D79AA52}"/>
              </a:ext>
            </a:extLst>
          </p:cNvPr>
          <p:cNvSpPr txBox="1"/>
          <p:nvPr/>
        </p:nvSpPr>
        <p:spPr>
          <a:xfrm>
            <a:off x="12100408" y="7446941"/>
            <a:ext cx="2414245" cy="690061"/>
          </a:xfrm>
          <a:prstGeom prst="rect">
            <a:avLst/>
          </a:prstGeom>
          <a:solidFill>
            <a:srgbClr val="1F1F1F"/>
          </a:solidFill>
          <a:ln>
            <a:solidFill>
              <a:srgbClr val="1F1F1F"/>
            </a:solidFill>
          </a:ln>
        </p:spPr>
        <p:txBody>
          <a:bodyPr wrap="square">
            <a:spAutoFit/>
          </a:bodyPr>
          <a:lstStyle/>
          <a:p>
            <a:pPr marL="0" indent="0" algn="l">
              <a:lnSpc>
                <a:spcPts val="5550"/>
              </a:lnSpc>
              <a:buNone/>
            </a:pPr>
            <a:endParaRPr lang="en-US" sz="18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B6EC79F-58F6-FB4B-2B87-B63DEF015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2344" y="1773389"/>
            <a:ext cx="5525186" cy="5168990"/>
          </a:xfrm>
          <a:prstGeom prst="rect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63687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Franklin Gothic Heavy" panose="020B0903020102020204" pitchFamily="34" charset="0"/>
                <a:ea typeface="Instrument Sans Medium" pitchFamily="34" charset="-122"/>
                <a:cs typeface="Instrument Sans Medium" pitchFamily="34" charset="-120"/>
              </a:rPr>
              <a:t>Добро пожаловать в мир «Краснодара»</a:t>
            </a:r>
            <a:endParaRPr lang="en-US" sz="4450" dirty="0">
              <a:latin typeface="Franklin Gothic Heavy" panose="020B09030201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620351" y="3649742"/>
            <a:ext cx="72162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Мы — современный клуб с амбициями и глубокими традициями, где каждый игрок и болельщик — часть большой и дружной семьи.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620351" y="4993600"/>
            <a:ext cx="72162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Присоединяйтесь к нам — вместе мы сможем достичь новых, ярких побед!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3394591"/>
            <a:ext cx="30480" cy="2579965"/>
          </a:xfrm>
          <a:prstGeom prst="rect">
            <a:avLst/>
          </a:prstGeom>
          <a:solidFill>
            <a:srgbClr val="A9F00F"/>
          </a:solidFill>
          <a:ln/>
        </p:spPr>
      </p:sp>
      <p:sp>
        <p:nvSpPr>
          <p:cNvPr id="7" name="Text 4"/>
          <p:cNvSpPr/>
          <p:nvPr/>
        </p:nvSpPr>
        <p:spPr>
          <a:xfrm>
            <a:off x="6280190" y="622970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Официальный сайт: </a:t>
            </a:r>
            <a:r>
              <a:rPr lang="en-US" sz="14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https://forsythx.github.io/fk-krasnodar/glava.html</a:t>
            </a:r>
            <a:endParaRPr lang="en-US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7F3925-3D53-1C9F-79D1-EE8AAAA44F10}"/>
              </a:ext>
            </a:extLst>
          </p:cNvPr>
          <p:cNvSpPr txBox="1"/>
          <p:nvPr/>
        </p:nvSpPr>
        <p:spPr>
          <a:xfrm>
            <a:off x="12100408" y="7446941"/>
            <a:ext cx="2414245" cy="690061"/>
          </a:xfrm>
          <a:prstGeom prst="rect">
            <a:avLst/>
          </a:prstGeom>
          <a:solidFill>
            <a:srgbClr val="1F1F1F"/>
          </a:solidFill>
          <a:ln>
            <a:solidFill>
              <a:srgbClr val="1F1F1F"/>
            </a:solidFill>
          </a:ln>
        </p:spPr>
        <p:txBody>
          <a:bodyPr wrap="square">
            <a:spAutoFit/>
          </a:bodyPr>
          <a:lstStyle/>
          <a:p>
            <a:pPr marL="0" indent="0" algn="l">
              <a:lnSpc>
                <a:spcPts val="5550"/>
              </a:lnSpc>
              <a:buNone/>
            </a:pPr>
            <a:endParaRPr lang="en-US" sz="180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607DF74D-2ADC-85B3-2DA3-8DE45F6F0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5685693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438</Words>
  <Application>Microsoft Office PowerPoint</Application>
  <PresentationFormat>Произвольный</PresentationFormat>
  <Paragraphs>52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Franklin Gothic Heavy</vt:lpstr>
      <vt:lpstr>Instrument Sans Medium</vt:lpstr>
      <vt:lpstr>Arial</vt:lpstr>
      <vt:lpstr>Open Sans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Ислам Баркинхоев</cp:lastModifiedBy>
  <cp:revision>4</cp:revision>
  <dcterms:created xsi:type="dcterms:W3CDTF">2026-01-07T14:35:44Z</dcterms:created>
  <dcterms:modified xsi:type="dcterms:W3CDTF">2026-01-07T16:17:58Z</dcterms:modified>
</cp:coreProperties>
</file>